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44" d="100"/>
          <a:sy n="14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2597-E55E-8B4C-9945-00F202533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DA0DA-A7CD-0D4D-A593-65E049EEC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55E21-0E51-3B4D-91B3-BF1B780C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D0CBE-E55F-A74F-908E-D82C5BF6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261A-7016-CB48-BF30-CB1477EF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961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A7CD-D6FC-3749-AABB-A4BA9B4A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9213F-2F1D-764D-B6A0-083045689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D839F-7E8A-1C4E-A258-6A0B45DB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31F48-BD6A-B84E-B51E-F4D4E66F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8985F-951B-1C4C-A3C1-9E7D7E18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8370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C6BF98-2C39-A249-BA5C-EBE2A959A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214CB-2694-2645-8C3E-2CC6AC5F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DEF6E-3F7A-5F40-88F1-F03D4101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B000F-8CE3-8949-B29D-ED245939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295F8-B8F0-B74C-8D6B-98B71AED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2705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D8D8-F544-7141-86ED-252A349E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942D-A088-C54B-A69D-D01584AA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C9712-BFE0-6942-A0CA-0B179041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D233E-5CC1-E04E-91A1-ECAFFD12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1B80B-DF18-3A45-A769-A1571ADE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5253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198B-71B1-2C4E-AD19-638DA5F7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E8DE-4EA1-DD40-B569-88216F4E0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002F5-08E0-8045-ABE4-602275215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2BC5E-09D4-4040-87C0-C4A8AC676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BEA9F-9477-BA45-B33B-CFFF3C0B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7995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9AE1-ABB4-B64E-8AB8-A1E1A97A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06B3-08BA-D348-9EC4-2FDEB5EBB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4C949A-2DF8-CB44-880D-7887AEF2E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51532-FCFA-764C-95C1-F15C162D9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9E51A-C5E7-6A4D-84D1-C0B5D80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87BFF-6AEE-AF4E-B4E4-450B6C47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0061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FCC3-9393-BD4C-A5C3-09BBA31D5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7A5CF-3685-9A41-9265-E9111AF0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2AAE49-AC3D-904A-8E21-84D4BD53F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C9EE7-B4CD-C244-9153-9BC007B3D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78CB7-1DC3-914C-ACC4-B4E5AA9CB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5E05F-7223-1947-B24A-4DBF1C9B5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A837D6-E7BD-BD47-BFFE-1BAF9DBD1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0F85A-6CDF-1D4E-86F9-F227C0D8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9503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6F1A-CDF4-654D-949C-9BAD5B77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88DE5-98D7-2747-90D0-1E809F54F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6D224-2B4B-6C41-AF93-3F33943B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7CE56-4DD9-454A-826D-8D30B333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173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C0C21-562F-5A4A-ACF2-6101768D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3DB7-58C1-0541-86AF-1EFE3A9A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60C28-AAE1-9541-A222-76CDA8F9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5344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401B-CC50-C341-B678-00FF24F6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3CFE-C05B-294E-8D60-3C1592693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6FB1B-A042-EF4D-B1E2-5100CC533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9F82A-50EC-5547-B877-07DB75B8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3405C-7EF9-2846-987C-73D6A64E3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BFC95-E04B-D747-8391-3D27612C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7410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1505-1D4B-F34E-86D5-6C9D4B26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6175C8-C8E9-6E4B-95A7-291EEE7D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5AACC-DDC8-5D46-A863-5F4E45539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D3E92-4435-4843-B69A-889954A6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87F93-1570-6949-8FEF-4E6B78DF1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6FD19-76E1-6341-9F26-FF4235DA0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96014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735D7-7BBA-DE46-A7AC-C031829D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54FA1-B460-E041-BC07-9FF716E42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9C3FB-E5EE-7547-8AFD-6E70AAE52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29E7-56B9-9E4D-8E6B-6DC23D933D70}" type="datetimeFigureOut">
              <a:rPr lang="en-RU" smtClean="0"/>
              <a:t>21.03.2022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8F719-DFDC-3C41-8FBA-99935FEAB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C6F0-106D-0A48-8128-B033FEACA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9C333-B7FB-B342-9802-47DD24E1CDAC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9386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coursera.org/lecture/stats-for-data-analysis/dovieritiel-nyie-intiervaly-s-pomoshch-iu-kvantiliei-yboD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oloka.yandex.ru/" TargetMode="External"/><Relationship Id="rId2" Type="http://schemas.openxmlformats.org/officeDocument/2006/relationships/hyperlink" Target="http://www.mtur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E473-DC96-994D-8B46-D7960CFDC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Сбор данных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91077-10DF-0846-931A-73CCCF1158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1402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8FA5-109F-A34D-9C1B-3D07D851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Трюки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1BCFF-10C8-F44B-A882-C49F39AF5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Перенос знаний (</a:t>
            </a:r>
            <a:r>
              <a:rPr lang="en-US" dirty="0"/>
              <a:t>knowledge transfer)</a:t>
            </a:r>
          </a:p>
          <a:p>
            <a:r>
              <a:rPr lang="en-US" dirty="0" err="1"/>
              <a:t>Semisupervision</a:t>
            </a:r>
            <a:r>
              <a:rPr lang="en-US" dirty="0"/>
              <a:t>, </a:t>
            </a:r>
            <a:r>
              <a:rPr lang="en-US" dirty="0" err="1"/>
              <a:t>pseudolabelling</a:t>
            </a:r>
            <a:endParaRPr lang="ru-RU" dirty="0"/>
          </a:p>
          <a:p>
            <a:r>
              <a:rPr lang="ru-RU" dirty="0"/>
              <a:t>Аугментация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69082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DC5B-46C8-0347-92CD-4E3066C9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вычислений на </a:t>
            </a:r>
            <a:r>
              <a:rPr lang="en-RU" dirty="0"/>
              <a:t>GPU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5C6AF4-63C9-9143-A53C-39678693A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545" y="1825625"/>
            <a:ext cx="3808910" cy="4351338"/>
          </a:xfrm>
        </p:spPr>
      </p:pic>
    </p:spTree>
    <p:extLst>
      <p:ext uri="{BB962C8B-B14F-4D97-AF65-F5344CB8AC3E}">
        <p14:creationId xmlns:p14="http://schemas.microsoft.com/office/powerpoint/2010/main" val="1167132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00C4-AA78-5948-84E3-819E2864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31A112-9C44-794A-B191-D5501BC4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287" y="1825625"/>
            <a:ext cx="4803425" cy="4351338"/>
          </a:xfrm>
        </p:spPr>
      </p:pic>
    </p:spTree>
    <p:extLst>
      <p:ext uri="{BB962C8B-B14F-4D97-AF65-F5344CB8AC3E}">
        <p14:creationId xmlns:p14="http://schemas.microsoft.com/office/powerpoint/2010/main" val="140585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8A24-96B9-BE49-BB37-EBDFF56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доверительный интервал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22D64-0692-4F46-B858-ABF9930A72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— доверительный интервал с уровнем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для оценки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ru-RU" dirty="0"/>
                  <a:t>, 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</m:oMath>
                </a14:m>
                <a:r>
                  <a:rPr lang="ru-RU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ru-RU" dirty="0"/>
              </a:p>
              <a:p>
                <a:r>
                  <a:rPr lang="ru-RU" dirty="0"/>
                  <a:t>Обычно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— это </a:t>
                </a:r>
                <a:r>
                  <a:rPr lang="ru-RU" dirty="0" err="1"/>
                  <a:t>матожидание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/>
                  <a:t>, и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RU" dirty="0"/>
                  <a:t> </a:t>
                </a:r>
                <a:r>
                  <a:rPr lang="ru-RU" dirty="0"/>
                  <a:t>—</a:t>
                </a:r>
                <a:r>
                  <a:rPr lang="en-US" dirty="0"/>
                  <a:t> </a:t>
                </a:r>
                <a:r>
                  <a:rPr lang="ru-RU" dirty="0"/>
                  <a:t>выборочное среднее.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f>
                          <m:f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f>
                          <m:f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ru-RU" dirty="0"/>
                  <a:t>квантиль</a:t>
                </a:r>
              </a:p>
              <a:p>
                <a:endParaRPr lang="en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22D64-0692-4F46-B858-ABF9930A7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2B0E1CA-08B7-C64C-AAEF-315E7DA0675C}"/>
              </a:ext>
            </a:extLst>
          </p:cNvPr>
          <p:cNvSpPr/>
          <p:nvPr/>
        </p:nvSpPr>
        <p:spPr>
          <a:xfrm>
            <a:off x="291830" y="6123543"/>
            <a:ext cx="11313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dirty="0">
                <a:hlinkClick r:id="rId3"/>
              </a:rPr>
              <a:t>https://ru.coursera.org/lecture/stats-for-data-analysis/dovieritiel-nyie-intiervaly-s-pomoshch-iu-kvantiliei-yboDc</a:t>
            </a:r>
            <a:r>
              <a:rPr lang="en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572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A6225-00B3-0B42-9F7D-BB9188D5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Доверительный интервал для достоверности распознавания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502F8F-1FDB-0C43-AD5A-3CBDB6DA4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если успешное распознавание,</m:t>
                            </m:r>
                          </m:e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0 в противном случае</m:t>
                            </m:r>
                          </m:e>
                        </m:eqArr>
                      </m:e>
                    </m:d>
                  </m:oMath>
                </a14:m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RU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ru-RU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RU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acc>
                      <m:accPr>
                        <m:chr m:val="̅"/>
                        <m:ctrlPr>
                          <a:rPr lang="en-RU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RU" dirty="0"/>
                  <a:t> — </a:t>
                </a:r>
                <a:r>
                  <a:rPr lang="ru-RU" dirty="0"/>
                  <a:t>доверительный интервал для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 с уровнем </a:t>
                </a:r>
                <a:r>
                  <a:rPr lang="en-RU" dirty="0"/>
                  <a:t>0,9973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502F8F-1FDB-0C43-AD5A-3CBDB6DA4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841" t="-5087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46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5F6C-8FC0-494F-988B-51DC3524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Сколько нужно данных</a:t>
            </a:r>
            <a:endParaRPr lang="en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CD02-A2E1-6840-919F-97C96AFFD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RU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R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endParaRPr lang="en-RU" dirty="0"/>
              </a:p>
              <a:p>
                <a:r>
                  <a:rPr lang="ru-RU" dirty="0"/>
                  <a:t>Универсальный эвристический ответ: 1000 примеров</a:t>
                </a:r>
                <a:endParaRPr lang="en-RU" dirty="0"/>
              </a:p>
              <a:p>
                <a:endParaRPr lang="en-RU" dirty="0"/>
              </a:p>
              <a:p>
                <a:pPr marL="0" indent="0">
                  <a:buNone/>
                </a:pPr>
                <a:endParaRPr lang="en-R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2CD02-A2E1-6840-919F-97C96AFFD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1754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FF424CC-1B14-6142-9403-E71CF400C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921416"/>
                  </p:ext>
                </p:extLst>
              </p:nvPr>
            </p:nvGraphicFramePr>
            <p:xfrm>
              <a:off x="1701259" y="3259614"/>
              <a:ext cx="812799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91133560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53761536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34364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</m:oMath>
                            </m:oMathPara>
                          </a14:m>
                          <a:endParaRPr lang="en-R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R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4530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324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11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1068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354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7056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7289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6FF424CC-1B14-6142-9403-E71CF400C6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6921416"/>
                  </p:ext>
                </p:extLst>
              </p:nvPr>
            </p:nvGraphicFramePr>
            <p:xfrm>
              <a:off x="1701259" y="3259614"/>
              <a:ext cx="8127999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2911335606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2537615364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3343647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t="-3333" r="-200467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00469" t="-3333" r="-101408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>
                        <a:blipFill>
                          <a:blip r:embed="rId3"/>
                          <a:stretch>
                            <a:fillRect l="-199533" t="-3333" r="-935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4530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324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01108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1068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354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0,005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RU" dirty="0"/>
                            <a:t>7056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72896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965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E374-8210-A448-A5EE-E18EFF76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данных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CA2B8-158A-6345-A27E-D7E1ED2D2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google</a:t>
            </a:r>
          </a:p>
          <a:p>
            <a:r>
              <a:rPr lang="ru-RU" dirty="0"/>
              <a:t>Или </a:t>
            </a:r>
            <a:r>
              <a:rPr lang="en-US" dirty="0" err="1"/>
              <a:t>datasetsearch.research.google.com</a:t>
            </a:r>
            <a:endParaRPr lang="ru-RU" dirty="0"/>
          </a:p>
          <a:p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67101-ECCA-A348-BE3F-939AA79F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675" y="2860149"/>
            <a:ext cx="6032772" cy="39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3CBE-9EB7-6043-840A-7CCD5CBE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Crowd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5F21-B5C3-794D-A85D-FF9DB7830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>
                <a:hlinkClick r:id="rId2"/>
              </a:rPr>
              <a:t>www.mturk.com</a:t>
            </a:r>
            <a:r>
              <a:rPr lang="en-RU" dirty="0"/>
              <a:t> (Artificial artificial inteligent)</a:t>
            </a:r>
          </a:p>
          <a:p>
            <a:r>
              <a:rPr lang="en-GB" dirty="0">
                <a:hlinkClick r:id="rId3"/>
              </a:rPr>
              <a:t>http://toloka.yandex.ru</a:t>
            </a:r>
            <a:r>
              <a:rPr lang="en-GB" dirty="0"/>
              <a:t> 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E1F86-437D-8C47-B6FD-0C3CB2559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89" y="2961971"/>
            <a:ext cx="77126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C1E6E-9081-104C-914D-7A05414A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Контроль за шумом в разметке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A27CB-6DA5-7C4C-BE84-263BE56E5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Классификация: голосование</a:t>
            </a:r>
          </a:p>
          <a:p>
            <a:r>
              <a:rPr lang="ru-RU" dirty="0"/>
              <a:t>Рамки: медиана</a:t>
            </a:r>
          </a:p>
          <a:p>
            <a:r>
              <a:rPr lang="ru-RU" dirty="0"/>
              <a:t>Сегментация: кластеризация по </a:t>
            </a:r>
            <a:r>
              <a:rPr lang="en-US" dirty="0" err="1"/>
              <a:t>IoU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5646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9861-9D01-BA49-A71B-701E8C92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Генераторы </a:t>
            </a:r>
            <a:r>
              <a:rPr lang="en-US" dirty="0"/>
              <a:t>GAN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93069-ABB3-1743-8AC3-F252C033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+0,1%-2% </a:t>
            </a:r>
            <a:r>
              <a:rPr lang="ru-RU" dirty="0"/>
              <a:t>к точности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4726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4EEB-5F97-A44F-B998-1124728B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с помощью </a:t>
            </a:r>
            <a:r>
              <a:rPr lang="en-US" dirty="0"/>
              <a:t>3d-</a:t>
            </a:r>
            <a:r>
              <a:rPr lang="ru-RU" dirty="0"/>
              <a:t>рендеринга</a:t>
            </a:r>
            <a:endParaRPr lang="en-RU" dirty="0"/>
          </a:p>
        </p:txBody>
      </p:sp>
      <p:pic>
        <p:nvPicPr>
          <p:cNvPr id="4" name="Mindtech Simulator for AI synthetic data generation for NN training.mp4" descr="Mindtech Simulator for AI synthetic data generation for NN training.mp4">
            <a:hlinkClick r:id="" action="ppaction://media"/>
            <a:extLst>
              <a:ext uri="{FF2B5EF4-FFF2-40B4-BE49-F238E27FC236}">
                <a16:creationId xmlns:a16="http://schemas.microsoft.com/office/drawing/2014/main" id="{F5AAC217-8553-794A-BD31-AE80A38BAC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576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21741</TotalTime>
  <Words>236</Words>
  <Application>Microsoft Macintosh PowerPoint</Application>
  <PresentationFormat>Widescreen</PresentationFormat>
  <Paragraphs>52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Сбор данных</vt:lpstr>
      <vt:lpstr>Что такое доверительный интервал</vt:lpstr>
      <vt:lpstr>Доверительный интервал для достоверности распознавания</vt:lpstr>
      <vt:lpstr>Сколько нужно данных</vt:lpstr>
      <vt:lpstr>Поиск данных</vt:lpstr>
      <vt:lpstr>Crowd source</vt:lpstr>
      <vt:lpstr>Контроль за шумом в разметке</vt:lpstr>
      <vt:lpstr>Генераторы GAN</vt:lpstr>
      <vt:lpstr>Симуляция с помощью 3d-рендеринга</vt:lpstr>
      <vt:lpstr>Трюки</vt:lpstr>
      <vt:lpstr>Особенности вычислений на GPU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2020-03-27T03:38:54Z</dcterms:created>
  <dcterms:modified xsi:type="dcterms:W3CDTF">2022-04-05T08:50:33Z</dcterms:modified>
</cp:coreProperties>
</file>